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B81651CF.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2396A0-78BA-EA04-CC48-E8CCE6FE59E3}" name="Olivia A Bridges" initials="OAB" userId="S::obridges@my.gcu.edu::b15654a7-287a-4a4a-b1be-45ae8a27a3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76" autoAdjust="0"/>
    <p:restoredTop sz="92789"/>
  </p:normalViewPr>
  <p:slideViewPr>
    <p:cSldViewPr snapToGrid="0">
      <p:cViewPr varScale="1">
        <p:scale>
          <a:sx n="118" d="100"/>
          <a:sy n="118" d="100"/>
        </p:scale>
        <p:origin x="72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omments/modernComment_100_B81651CF.xml><?xml version="1.0" encoding="utf-8"?>
<p188:cmLst xmlns:a="http://schemas.openxmlformats.org/drawingml/2006/main" xmlns:r="http://schemas.openxmlformats.org/officeDocument/2006/relationships" xmlns:p188="http://schemas.microsoft.com/office/powerpoint/2018/8/main">
  <p188:cm id="{D8556D40-0898-CC4E-BD33-BDA99E0F362C}" authorId="{5A2396A0-78BA-EA04-CC48-E8CCE6FE59E3}" created="2022-04-06T15:23:07.298">
    <pc:sldMkLst xmlns:pc="http://schemas.microsoft.com/office/powerpoint/2013/main/command">
      <pc:docMk/>
      <pc:sldMk cId="3088470479" sldId="256"/>
    </pc:sldMkLst>
    <p188:txBody>
      <a:bodyPr/>
      <a:lstStyle/>
      <a:p>
        <a:r>
          <a:rPr lang="en-US"/>
          <a:t>Add a soft introduction.  Consider renaming the title: How to achieve a healthy credit score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5FFEB-3CC5-4EFF-9527-93BAC2C6CD57}" type="datetimeFigureOut">
              <a:rPr lang="en-US" smtClean="0"/>
              <a:t>4/17/22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A64F5-B634-4CC0-BBC3-D2C032206CEB}" type="slidenum">
              <a:rPr lang="en-US" smtClean="0"/>
              <a:t>‹#›</a:t>
            </a:fld>
            <a:endParaRPr lang="en-US"/>
          </a:p>
        </p:txBody>
      </p:sp>
    </p:spTree>
    <p:extLst>
      <p:ext uri="{BB962C8B-B14F-4D97-AF65-F5344CB8AC3E}">
        <p14:creationId xmlns:p14="http://schemas.microsoft.com/office/powerpoint/2010/main" val="1001371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will ask participants if they know their current credit score?”</a:t>
            </a:r>
          </a:p>
          <a:p>
            <a:r>
              <a:rPr lang="en-US" dirty="0"/>
              <a:t>“The instructor will ask participants if they know how much outstanding debt that they are carrying from month to month.”</a:t>
            </a:r>
          </a:p>
          <a:p>
            <a:r>
              <a:rPr lang="en-US" dirty="0"/>
              <a:t>“The instructor will ask participants if they know how many on-time payments have they made on </a:t>
            </a:r>
            <a:r>
              <a:rPr lang="en-US"/>
              <a:t>outstanding balances?”</a:t>
            </a:r>
            <a:br>
              <a:rPr lang="en-US"/>
            </a:br>
            <a:endParaRPr lang="en-US"/>
          </a:p>
        </p:txBody>
      </p:sp>
      <p:sp>
        <p:nvSpPr>
          <p:cNvPr id="4" name="Slide Number Placeholder 3"/>
          <p:cNvSpPr>
            <a:spLocks noGrp="1"/>
          </p:cNvSpPr>
          <p:nvPr>
            <p:ph type="sldNum" sz="quarter" idx="5"/>
          </p:nvPr>
        </p:nvSpPr>
        <p:spPr/>
        <p:txBody>
          <a:bodyPr/>
          <a:lstStyle/>
          <a:p>
            <a:fld id="{BE9A64F5-B634-4CC0-BBC3-D2C032206CEB}" type="slidenum">
              <a:rPr lang="en-US" smtClean="0"/>
              <a:t>1</a:t>
            </a:fld>
            <a:endParaRPr lang="en-US"/>
          </a:p>
        </p:txBody>
      </p:sp>
    </p:spTree>
    <p:extLst>
      <p:ext uri="{BB962C8B-B14F-4D97-AF65-F5344CB8AC3E}">
        <p14:creationId xmlns:p14="http://schemas.microsoft.com/office/powerpoint/2010/main" val="350800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will ask participants if they know their FICO credit score.</a:t>
            </a:r>
          </a:p>
          <a:p>
            <a:r>
              <a:rPr lang="en-US" dirty="0"/>
              <a:t>“Many people aren’t aware or in touch with  what their credit score is and how it effects their ability to live life without worries.” “As you work hard in the workplace, think of ways to increase your credit score.” “Did you know that some employers check your credit score to see if you would be a good candidate to employ?”</a:t>
            </a:r>
          </a:p>
          <a:p>
            <a:r>
              <a:rPr lang="en-US" dirty="0"/>
              <a:t>Here are some strategies to increase your credit score as you extend your labor in the workplace:</a:t>
            </a:r>
          </a:p>
          <a:p>
            <a:pPr marL="228600" indent="-228600">
              <a:buAutoNum type="arabicParenR"/>
            </a:pPr>
            <a:r>
              <a:rPr lang="en-US" dirty="0"/>
              <a:t>Outstanding Balances</a:t>
            </a:r>
          </a:p>
          <a:p>
            <a:pPr algn="l"/>
            <a:r>
              <a:rPr lang="en-US" b="1" i="0" u="sng" dirty="0">
                <a:solidFill>
                  <a:srgbClr val="FF0000"/>
                </a:solidFill>
                <a:effectLst/>
                <a:latin typeface="Roboto" panose="02000000000000000000" pitchFamily="2" charset="0"/>
              </a:rPr>
              <a:t>Balance Transfer</a:t>
            </a:r>
          </a:p>
          <a:p>
            <a:pPr algn="l"/>
            <a:r>
              <a:rPr lang="en-US" b="0" i="0" dirty="0">
                <a:solidFill>
                  <a:srgbClr val="444444"/>
                </a:solidFill>
                <a:effectLst/>
                <a:latin typeface="Roboto" panose="02000000000000000000" pitchFamily="2" charset="0"/>
              </a:rPr>
              <a:t>The first option you should consider to start paying down debt is a balance transfer.</a:t>
            </a:r>
          </a:p>
          <a:p>
            <a:pPr marL="0" indent="0">
              <a:buNone/>
            </a:pPr>
            <a:r>
              <a:rPr lang="en-US" b="0" i="0" dirty="0">
                <a:solidFill>
                  <a:srgbClr val="444444"/>
                </a:solidFill>
                <a:effectLst/>
                <a:latin typeface="Roboto" panose="02000000000000000000" pitchFamily="2" charset="0"/>
              </a:rPr>
              <a:t>A balance transfer can buy you some time to repay your debt as quickly as possible without racking up a ton of interest. The drawback to a balance transfer is that you may not qualify if your credit rating has taken a beating, and you may not be able to transfer your full outstanding balance.</a:t>
            </a:r>
          </a:p>
          <a:p>
            <a:pPr algn="l"/>
            <a:r>
              <a:rPr lang="en-US" b="1" i="0" u="sng" dirty="0">
                <a:solidFill>
                  <a:srgbClr val="444444"/>
                </a:solidFill>
                <a:effectLst/>
                <a:latin typeface="Roboto" panose="02000000000000000000" pitchFamily="2" charset="0"/>
              </a:rPr>
              <a:t>Debt Consolidation Loan</a:t>
            </a:r>
          </a:p>
          <a:p>
            <a:pPr algn="l"/>
            <a:r>
              <a:rPr lang="en-US" b="0" i="0" dirty="0">
                <a:solidFill>
                  <a:srgbClr val="444444"/>
                </a:solidFill>
                <a:effectLst/>
                <a:latin typeface="Roboto" panose="02000000000000000000" pitchFamily="2" charset="0"/>
              </a:rPr>
              <a:t>With lending interest rates near record lows, why not take advantage with a debt consolidation loan? Your credit card interest rate may currently be 18.5%, but you can get a line of credit for a lot less. Homeowners can take advantage of the equity they’ve built up in their home with a HELOC (home equity line of credit). Today you can get a HELOC for as little as Prime + 0.5%.</a:t>
            </a:r>
          </a:p>
          <a:p>
            <a:pPr algn="l"/>
            <a:r>
              <a:rPr lang="en-US" b="1" i="0" u="sng" dirty="0">
                <a:solidFill>
                  <a:srgbClr val="444444"/>
                </a:solidFill>
                <a:effectLst/>
                <a:latin typeface="Roboto" panose="02000000000000000000" pitchFamily="2" charset="0"/>
              </a:rPr>
              <a:t>Credit Counselling</a:t>
            </a:r>
          </a:p>
          <a:p>
            <a:pPr algn="l"/>
            <a:r>
              <a:rPr lang="en-US" b="0" i="0" dirty="0">
                <a:solidFill>
                  <a:srgbClr val="444444"/>
                </a:solidFill>
                <a:effectLst/>
                <a:latin typeface="Roboto" panose="02000000000000000000" pitchFamily="2" charset="0"/>
              </a:rPr>
              <a:t>For those in dire straits, credit counselling from a certified nonprofit agency can help you get your finances back on track. A credit counsellor will sit down with you and help develop a realistic budget, so you can put as much of your take-home pay towards credit card repayment.</a:t>
            </a:r>
          </a:p>
          <a:p>
            <a:r>
              <a:rPr lang="en-US" dirty="0">
                <a:effectLst/>
              </a:rPr>
              <a:t>These three effective ways to help tackle credit card debt </a:t>
            </a:r>
            <a:r>
              <a:rPr lang="en-US" b="1" dirty="0">
                <a:effectLst/>
              </a:rPr>
              <a:t>are a small part of the overall process</a:t>
            </a:r>
            <a:r>
              <a:rPr lang="en-US" dirty="0">
                <a:effectLst/>
              </a:rPr>
              <a:t> to become debt-free. To be successful, it all comes down to willpower. You have to be willing to make tough changes to your spending habits if you hope to have your credit card debt paid off some time this decade.</a:t>
            </a: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BE9A64F5-B634-4CC0-BBC3-D2C032206CEB}" type="slidenum">
              <a:rPr lang="en-US" smtClean="0"/>
              <a:t>2</a:t>
            </a:fld>
            <a:endParaRPr lang="en-US"/>
          </a:p>
        </p:txBody>
      </p:sp>
    </p:spTree>
    <p:extLst>
      <p:ext uri="{BB962C8B-B14F-4D97-AF65-F5344CB8AC3E}">
        <p14:creationId xmlns:p14="http://schemas.microsoft.com/office/powerpoint/2010/main" val="285723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will ask participants if they are current on items that have payment plans. “This is a personal questions that needs immediate attention.” “Ask yourself, am I concerned that I am behind on certain payments?”</a:t>
            </a:r>
          </a:p>
          <a:p>
            <a:r>
              <a:rPr lang="en-US" dirty="0"/>
              <a:t>Here are a few strategies that will assist you in bringing your payment history current:</a:t>
            </a:r>
          </a:p>
          <a:p>
            <a:pPr marL="228600" indent="-228600">
              <a:buAutoNum type="arabicParenR"/>
            </a:pPr>
            <a:r>
              <a:rPr lang="en-US" dirty="0"/>
              <a:t>Call every creditor to make sure that you are current on payments and how you can get ahead.</a:t>
            </a:r>
          </a:p>
          <a:p>
            <a:pPr marL="228600" indent="-228600">
              <a:buAutoNum type="arabicParenR"/>
            </a:pPr>
            <a:r>
              <a:rPr lang="en-US" dirty="0"/>
              <a:t>Set up a schedule/budget to include all creditors that you have set up a payment plan. </a:t>
            </a:r>
          </a:p>
          <a:p>
            <a:pPr marL="228600" indent="-228600">
              <a:buAutoNum type="arabicParenR"/>
            </a:pPr>
            <a:r>
              <a:rPr lang="en-US" dirty="0"/>
              <a:t>Lock down a specific date to pay and stick with it. Don’t make excuses.</a:t>
            </a:r>
          </a:p>
          <a:p>
            <a:pPr marL="228600" indent="-228600">
              <a:buAutoNum type="arabicParenR"/>
            </a:pPr>
            <a:r>
              <a:rPr lang="en-US" dirty="0"/>
              <a:t>Establish an on-time history to make sure your creditors know that you are serious.</a:t>
            </a:r>
          </a:p>
        </p:txBody>
      </p:sp>
      <p:sp>
        <p:nvSpPr>
          <p:cNvPr id="4" name="Slide Number Placeholder 3"/>
          <p:cNvSpPr>
            <a:spLocks noGrp="1"/>
          </p:cNvSpPr>
          <p:nvPr>
            <p:ph type="sldNum" sz="quarter" idx="5"/>
          </p:nvPr>
        </p:nvSpPr>
        <p:spPr/>
        <p:txBody>
          <a:bodyPr/>
          <a:lstStyle/>
          <a:p>
            <a:fld id="{BE9A64F5-B634-4CC0-BBC3-D2C032206CEB}" type="slidenum">
              <a:rPr lang="en-US" smtClean="0"/>
              <a:t>3</a:t>
            </a:fld>
            <a:endParaRPr lang="en-US"/>
          </a:p>
        </p:txBody>
      </p:sp>
    </p:spTree>
    <p:extLst>
      <p:ext uri="{BB962C8B-B14F-4D97-AF65-F5344CB8AC3E}">
        <p14:creationId xmlns:p14="http://schemas.microsoft.com/office/powerpoint/2010/main" val="151415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will ask participants how long have they had good credit or bad credit? “It is a sure thing that credit is necessary, but closing unused credit lines will negatively impact your credit score?</a:t>
            </a:r>
          </a:p>
          <a:p>
            <a:r>
              <a:rPr lang="en-US" dirty="0"/>
              <a:t>Here are a few strategies to prevent your credit score from being negatively impacted:</a:t>
            </a:r>
          </a:p>
          <a:p>
            <a:pPr marL="228600" indent="-228600">
              <a:buAutoNum type="arabicParenR"/>
            </a:pPr>
            <a:r>
              <a:rPr lang="en-US" dirty="0"/>
              <a:t>Establish a consistent payment history so that it is known that you are serious about paying off debt and increasing your credit score.</a:t>
            </a:r>
          </a:p>
          <a:p>
            <a:pPr marL="228600" indent="-228600">
              <a:buAutoNum type="arabicParenR"/>
            </a:pPr>
            <a:r>
              <a:rPr lang="en-US" dirty="0"/>
              <a:t>Stability is key, pay consistently, to establish a credit history.</a:t>
            </a:r>
          </a:p>
        </p:txBody>
      </p:sp>
      <p:sp>
        <p:nvSpPr>
          <p:cNvPr id="4" name="Slide Number Placeholder 3"/>
          <p:cNvSpPr>
            <a:spLocks noGrp="1"/>
          </p:cNvSpPr>
          <p:nvPr>
            <p:ph type="sldNum" sz="quarter" idx="5"/>
          </p:nvPr>
        </p:nvSpPr>
        <p:spPr/>
        <p:txBody>
          <a:bodyPr/>
          <a:lstStyle/>
          <a:p>
            <a:fld id="{BE9A64F5-B634-4CC0-BBC3-D2C032206CEB}" type="slidenum">
              <a:rPr lang="en-US" smtClean="0"/>
              <a:t>4</a:t>
            </a:fld>
            <a:endParaRPr lang="en-US"/>
          </a:p>
        </p:txBody>
      </p:sp>
    </p:spTree>
    <p:extLst>
      <p:ext uri="{BB962C8B-B14F-4D97-AF65-F5344CB8AC3E}">
        <p14:creationId xmlns:p14="http://schemas.microsoft.com/office/powerpoint/2010/main" val="3832842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will ask participants how many credit cards do they currently have in their possession? “As each participant considers the answer to that question, be honest, do you have ten or more credit cards in your wallet? “Did you know that the more you apply for credit cards you will be deemed as a risk”? “It doesn’t matter how many credit card offers they send you, don’t fall into that trap of applying.”</a:t>
            </a:r>
          </a:p>
          <a:p>
            <a:r>
              <a:rPr lang="en-US" dirty="0"/>
              <a:t>Here are a few strategies that will help you resist those numerous offers from credit card companies:</a:t>
            </a:r>
          </a:p>
          <a:p>
            <a:pPr marL="228600" indent="-228600">
              <a:buAutoNum type="arabicParenR"/>
            </a:pPr>
            <a:r>
              <a:rPr lang="en-US" dirty="0"/>
              <a:t>Resist those offers of credit card with a lower rate than the name brand companies.</a:t>
            </a:r>
          </a:p>
          <a:p>
            <a:pPr marL="228600" indent="-228600">
              <a:buAutoNum type="arabicParenR"/>
            </a:pPr>
            <a:r>
              <a:rPr lang="en-US" dirty="0"/>
              <a:t>Make sure that you do your research to accept the credit card offer that is right for the size of your family. All offers don’t fit your family size or family needs.</a:t>
            </a:r>
          </a:p>
          <a:p>
            <a:pPr marL="228600" indent="-228600">
              <a:buAutoNum type="arabicParenR"/>
            </a:pPr>
            <a:r>
              <a:rPr lang="en-US" dirty="0"/>
              <a:t>Select the credit card that you will consistently pay on each month, and not the minimum balance, make sure you pay the maximum that you can afford.</a:t>
            </a:r>
          </a:p>
        </p:txBody>
      </p:sp>
      <p:sp>
        <p:nvSpPr>
          <p:cNvPr id="4" name="Slide Number Placeholder 3"/>
          <p:cNvSpPr>
            <a:spLocks noGrp="1"/>
          </p:cNvSpPr>
          <p:nvPr>
            <p:ph type="sldNum" sz="quarter" idx="5"/>
          </p:nvPr>
        </p:nvSpPr>
        <p:spPr/>
        <p:txBody>
          <a:bodyPr/>
          <a:lstStyle/>
          <a:p>
            <a:fld id="{BE9A64F5-B634-4CC0-BBC3-D2C032206CEB}" type="slidenum">
              <a:rPr lang="en-US" smtClean="0"/>
              <a:t>5</a:t>
            </a:fld>
            <a:endParaRPr lang="en-US"/>
          </a:p>
        </p:txBody>
      </p:sp>
    </p:spTree>
    <p:extLst>
      <p:ext uri="{BB962C8B-B14F-4D97-AF65-F5344CB8AC3E}">
        <p14:creationId xmlns:p14="http://schemas.microsoft.com/office/powerpoint/2010/main" val="3689860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will ask the participants if they know what types of credit that they have and how each type affects their credit history. “Did you know that having a mix of student loans, credit cards, auto loans, and mortgage loan paints a more positive picture than just credit cards along?”</a:t>
            </a:r>
          </a:p>
          <a:p>
            <a:r>
              <a:rPr lang="en-US" dirty="0"/>
              <a:t>Here are a few strategies that will keep your credit in a balanced way:</a:t>
            </a:r>
          </a:p>
          <a:p>
            <a:r>
              <a:rPr lang="en-US" dirty="0"/>
              <a:t>1)Make sure that you have a healthy balance of student loans, credit cards , auto loans, and mortgage loans that are within your budget.</a:t>
            </a:r>
          </a:p>
          <a:p>
            <a:r>
              <a:rPr lang="en-US" dirty="0"/>
              <a:t>2) Make sure that you don’t overload your plate by trying to quickly raise your credit score with unnecessary credit lines to companies that aren’t legitimate on the surface. </a:t>
            </a:r>
          </a:p>
          <a:p>
            <a:r>
              <a:rPr lang="en-US" dirty="0"/>
              <a:t>3) Make it your goal </a:t>
            </a:r>
            <a:r>
              <a:rPr lang="en-US"/>
              <a:t>to balance your debt.</a:t>
            </a:r>
            <a:endParaRPr lang="en-US" dirty="0"/>
          </a:p>
        </p:txBody>
      </p:sp>
      <p:sp>
        <p:nvSpPr>
          <p:cNvPr id="4" name="Slide Number Placeholder 3"/>
          <p:cNvSpPr>
            <a:spLocks noGrp="1"/>
          </p:cNvSpPr>
          <p:nvPr>
            <p:ph type="sldNum" sz="quarter" idx="5"/>
          </p:nvPr>
        </p:nvSpPr>
        <p:spPr/>
        <p:txBody>
          <a:bodyPr/>
          <a:lstStyle/>
          <a:p>
            <a:fld id="{BE9A64F5-B634-4CC0-BBC3-D2C032206CEB}" type="slidenum">
              <a:rPr lang="en-US" smtClean="0"/>
              <a:t>6</a:t>
            </a:fld>
            <a:endParaRPr lang="en-US"/>
          </a:p>
        </p:txBody>
      </p:sp>
    </p:spTree>
    <p:extLst>
      <p:ext uri="{BB962C8B-B14F-4D97-AF65-F5344CB8AC3E}">
        <p14:creationId xmlns:p14="http://schemas.microsoft.com/office/powerpoint/2010/main" val="3051579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4/17/22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4/17/22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B81651CF.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2DE3-CA76-4676-9832-4DE0922BFD52}"/>
              </a:ext>
            </a:extLst>
          </p:cNvPr>
          <p:cNvSpPr>
            <a:spLocks noGrp="1"/>
          </p:cNvSpPr>
          <p:nvPr>
            <p:ph type="ctrTitle"/>
          </p:nvPr>
        </p:nvSpPr>
        <p:spPr>
          <a:xfrm>
            <a:off x="885824" y="220227"/>
            <a:ext cx="8791575" cy="2035670"/>
          </a:xfrm>
        </p:spPr>
        <p:txBody>
          <a:bodyPr>
            <a:normAutofit fontScale="90000"/>
          </a:bodyPr>
          <a:lstStyle/>
          <a:p>
            <a:r>
              <a:rPr lang="en-US" b="1" dirty="0"/>
              <a:t>How to achieve a Healthy Credit Score</a:t>
            </a:r>
            <a:br>
              <a:rPr lang="en-US" b="1" dirty="0"/>
            </a:br>
            <a:br>
              <a:rPr lang="en-US" b="1" dirty="0"/>
            </a:br>
            <a:endParaRPr lang="en-US" b="1" dirty="0"/>
          </a:p>
        </p:txBody>
      </p:sp>
      <p:sp>
        <p:nvSpPr>
          <p:cNvPr id="3" name="Subtitle 2">
            <a:extLst>
              <a:ext uri="{FF2B5EF4-FFF2-40B4-BE49-F238E27FC236}">
                <a16:creationId xmlns:a16="http://schemas.microsoft.com/office/drawing/2014/main" id="{3FCA4235-79B0-498C-8041-ECAB80CBCB79}"/>
              </a:ext>
            </a:extLst>
          </p:cNvPr>
          <p:cNvSpPr>
            <a:spLocks noGrp="1"/>
          </p:cNvSpPr>
          <p:nvPr>
            <p:ph type="subTitle" idx="1"/>
          </p:nvPr>
        </p:nvSpPr>
        <p:spPr>
          <a:xfrm>
            <a:off x="5952788" y="4583230"/>
            <a:ext cx="4715211" cy="674570"/>
          </a:xfrm>
        </p:spPr>
        <p:txBody>
          <a:bodyPr/>
          <a:lstStyle/>
          <a:p>
            <a:endParaRPr lang="en-US" dirty="0"/>
          </a:p>
        </p:txBody>
      </p:sp>
      <p:pic>
        <p:nvPicPr>
          <p:cNvPr id="1026" name="Picture 2" descr="See the source image">
            <a:extLst>
              <a:ext uri="{FF2B5EF4-FFF2-40B4-BE49-F238E27FC236}">
                <a16:creationId xmlns:a16="http://schemas.microsoft.com/office/drawing/2014/main" id="{D3505C02-0BB0-4943-8BA2-0B33B2322F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4665" y="1104900"/>
            <a:ext cx="8957640" cy="553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470479"/>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2137-DB4C-4F4D-B674-D770D979FADE}"/>
              </a:ext>
            </a:extLst>
          </p:cNvPr>
          <p:cNvSpPr>
            <a:spLocks noGrp="1"/>
          </p:cNvSpPr>
          <p:nvPr>
            <p:ph type="title"/>
          </p:nvPr>
        </p:nvSpPr>
        <p:spPr>
          <a:xfrm>
            <a:off x="0" y="452511"/>
            <a:ext cx="9905998" cy="1478570"/>
          </a:xfrm>
        </p:spPr>
        <p:txBody>
          <a:bodyPr>
            <a:normAutofit/>
          </a:bodyPr>
          <a:lstStyle/>
          <a:p>
            <a:r>
              <a:rPr lang="en-US" sz="3800" b="1" dirty="0"/>
              <a:t>Healthy credit scores</a:t>
            </a:r>
          </a:p>
        </p:txBody>
      </p:sp>
      <p:pic>
        <p:nvPicPr>
          <p:cNvPr id="4" name="Picture 2" descr="See the source image">
            <a:extLst>
              <a:ext uri="{FF2B5EF4-FFF2-40B4-BE49-F238E27FC236}">
                <a16:creationId xmlns:a16="http://schemas.microsoft.com/office/drawing/2014/main" id="{033B5596-8624-4FDE-85C9-DB83A31E087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84372" y="999039"/>
            <a:ext cx="6400800" cy="5548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37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6C7F1-7502-4E7C-854F-6ED0CF5E9489}"/>
              </a:ext>
            </a:extLst>
          </p:cNvPr>
          <p:cNvSpPr>
            <a:spLocks noGrp="1"/>
          </p:cNvSpPr>
          <p:nvPr>
            <p:ph type="title"/>
          </p:nvPr>
        </p:nvSpPr>
        <p:spPr>
          <a:xfrm>
            <a:off x="0" y="0"/>
            <a:ext cx="9905998" cy="1478570"/>
          </a:xfrm>
        </p:spPr>
        <p:txBody>
          <a:bodyPr>
            <a:normAutofit/>
          </a:bodyPr>
          <a:lstStyle/>
          <a:p>
            <a:r>
              <a:rPr lang="en-US" sz="4400" b="1" dirty="0"/>
              <a:t>Healthy credit scores</a:t>
            </a:r>
          </a:p>
        </p:txBody>
      </p:sp>
      <p:pic>
        <p:nvPicPr>
          <p:cNvPr id="4" name="Picture 2" descr="See the source image">
            <a:extLst>
              <a:ext uri="{FF2B5EF4-FFF2-40B4-BE49-F238E27FC236}">
                <a16:creationId xmlns:a16="http://schemas.microsoft.com/office/drawing/2014/main" id="{F2428E17-120C-4C6E-93F5-E1EDB51FFF9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63682" y="326232"/>
            <a:ext cx="5726259" cy="636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224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40ADE-4C5F-454D-B646-397A07128CBF}"/>
              </a:ext>
            </a:extLst>
          </p:cNvPr>
          <p:cNvSpPr>
            <a:spLocks noGrp="1"/>
          </p:cNvSpPr>
          <p:nvPr>
            <p:ph type="title"/>
          </p:nvPr>
        </p:nvSpPr>
        <p:spPr>
          <a:xfrm>
            <a:off x="0" y="0"/>
            <a:ext cx="9905998" cy="1478570"/>
          </a:xfrm>
        </p:spPr>
        <p:txBody>
          <a:bodyPr>
            <a:normAutofit/>
          </a:bodyPr>
          <a:lstStyle/>
          <a:p>
            <a:r>
              <a:rPr lang="en-US" sz="4400" b="1" dirty="0"/>
              <a:t>Healthy credit scores</a:t>
            </a:r>
          </a:p>
        </p:txBody>
      </p:sp>
      <p:pic>
        <p:nvPicPr>
          <p:cNvPr id="4" name="Picture 2" descr="See the source image">
            <a:extLst>
              <a:ext uri="{FF2B5EF4-FFF2-40B4-BE49-F238E27FC236}">
                <a16:creationId xmlns:a16="http://schemas.microsoft.com/office/drawing/2014/main" id="{403EE1AA-D860-402E-8690-4A5284906A0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28881" y="0"/>
            <a:ext cx="5635658" cy="563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80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87B2-6171-4377-A874-4DB8D4FC151A}"/>
              </a:ext>
            </a:extLst>
          </p:cNvPr>
          <p:cNvSpPr>
            <a:spLocks noGrp="1"/>
          </p:cNvSpPr>
          <p:nvPr>
            <p:ph type="title"/>
          </p:nvPr>
        </p:nvSpPr>
        <p:spPr>
          <a:xfrm>
            <a:off x="155541" y="209998"/>
            <a:ext cx="10891869" cy="1478570"/>
          </a:xfrm>
        </p:spPr>
        <p:txBody>
          <a:bodyPr>
            <a:normAutofit/>
          </a:bodyPr>
          <a:lstStyle/>
          <a:p>
            <a:r>
              <a:rPr lang="en-US" sz="4000" b="1" dirty="0"/>
              <a:t>Healthy credit scores</a:t>
            </a:r>
          </a:p>
        </p:txBody>
      </p:sp>
      <p:pic>
        <p:nvPicPr>
          <p:cNvPr id="4" name="Picture 2" descr="See the source image">
            <a:extLst>
              <a:ext uri="{FF2B5EF4-FFF2-40B4-BE49-F238E27FC236}">
                <a16:creationId xmlns:a16="http://schemas.microsoft.com/office/drawing/2014/main" id="{49979524-ECB2-4F17-B064-2BD1D3259A4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53101" y="618518"/>
            <a:ext cx="6283358" cy="6076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686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54F1-424A-4485-875B-9286820EE85C}"/>
              </a:ext>
            </a:extLst>
          </p:cNvPr>
          <p:cNvSpPr>
            <a:spLocks noGrp="1"/>
          </p:cNvSpPr>
          <p:nvPr>
            <p:ph type="title"/>
          </p:nvPr>
        </p:nvSpPr>
        <p:spPr>
          <a:xfrm>
            <a:off x="0" y="27968"/>
            <a:ext cx="9905998" cy="1478570"/>
          </a:xfrm>
        </p:spPr>
        <p:txBody>
          <a:bodyPr>
            <a:normAutofit/>
          </a:bodyPr>
          <a:lstStyle/>
          <a:p>
            <a:r>
              <a:rPr lang="en-US" sz="4400" b="1" dirty="0"/>
              <a:t>Healthy credit scores</a:t>
            </a:r>
          </a:p>
        </p:txBody>
      </p:sp>
      <p:pic>
        <p:nvPicPr>
          <p:cNvPr id="4" name="Picture 2" descr="See the source image">
            <a:extLst>
              <a:ext uri="{FF2B5EF4-FFF2-40B4-BE49-F238E27FC236}">
                <a16:creationId xmlns:a16="http://schemas.microsoft.com/office/drawing/2014/main" id="{EAEA2E78-BB9E-4D2A-815F-AC16EBB4725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35177" y="259186"/>
            <a:ext cx="5956823" cy="6339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7129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1361</TotalTime>
  <Words>1006</Words>
  <Application>Microsoft Macintosh PowerPoint</Application>
  <PresentationFormat>Widescreen</PresentationFormat>
  <Paragraphs>48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Roboto</vt:lpstr>
      <vt:lpstr>Tw Cen MT</vt:lpstr>
      <vt:lpstr>Circuit</vt:lpstr>
      <vt:lpstr>How to achieve a Healthy Credit Score  </vt:lpstr>
      <vt:lpstr>Healthy credit scores</vt:lpstr>
      <vt:lpstr>Healthy credit scores</vt:lpstr>
      <vt:lpstr>Healthy credit scores</vt:lpstr>
      <vt:lpstr>Healthy credit scores</vt:lpstr>
      <vt:lpstr>Healthy credit scores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Credit Score</dc:title>
  <dc:creator>Teagle, Jacqueline R</dc:creator>
  <cp:lastModifiedBy>Olivia A Bridges</cp:lastModifiedBy>
  <cp:revision>5</cp:revision>
  <dcterms:created xsi:type="dcterms:W3CDTF">2022-04-05T16:46:58Z</dcterms:created>
  <dcterms:modified xsi:type="dcterms:W3CDTF">2022-04-17T17:09:48Z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etDate">
    <vt:lpwstr>2022-04-05T16:46:58Z</vt:lpwstr>
  </property>
  <property fmtid="{D5CDD505-2E9C-101B-9397-08002B2CF9AE}" pid="4" name="MSIP_Label_0ee3c538-ec52-435f-ae58-017644bd9513_Method">
    <vt:lpwstr>Standard</vt:lpwstr>
  </property>
  <property fmtid="{D5CDD505-2E9C-101B-9397-08002B2CF9AE}" pid="5" name="MSIP_Label_0ee3c538-ec52-435f-ae58-017644bd9513_Name">
    <vt:lpwstr>0ee3c538-ec52-435f-ae58-017644bd9513</vt:lpwstr>
  </property>
  <property fmtid="{D5CDD505-2E9C-101B-9397-08002B2CF9AE}" pid="6" name="MSIP_Label_0ee3c538-ec52-435f-ae58-017644bd9513_SiteId">
    <vt:lpwstr>0cdcb198-8169-4b70-ba9f-da7e3ba700c2</vt:lpwstr>
  </property>
  <property fmtid="{D5CDD505-2E9C-101B-9397-08002B2CF9AE}" pid="7" name="MSIP_Label_0ee3c538-ec52-435f-ae58-017644bd9513_ActionId">
    <vt:lpwstr>18fe5b0d-35e5-4b3c-8527-8a949c0e0b32</vt:lpwstr>
  </property>
  <property fmtid="{D5CDD505-2E9C-101B-9397-08002B2CF9AE}" pid="8" name="MSIP_Label_0ee3c538-ec52-435f-ae58-017644bd9513_ContentBits">
    <vt:lpwstr>0</vt:lpwstr>
  </property>
</Properties>
</file>